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4.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7" d="100"/>
          <a:sy n="87" d="100"/>
        </p:scale>
        <p:origin x="96"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EAC06F6C-1E0B-4B83-9BAA-F7ACB8B9F6CB}" type="datetimeFigureOut">
              <a:rPr lang="en-IN" smtClean="0"/>
              <a:t>03-02-2022</a:t>
            </a:fld>
            <a:endParaRPr lang="en-IN"/>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IN"/>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065F89D0-7C32-40C8-A6DA-7D19447824EC}" type="slidenum">
              <a:rPr lang="en-IN" smtClean="0"/>
              <a:t>‹#›</a:t>
            </a:fld>
            <a:endParaRPr lang="en-IN"/>
          </a:p>
        </p:txBody>
      </p:sp>
    </p:spTree>
    <p:extLst>
      <p:ext uri="{BB962C8B-B14F-4D97-AF65-F5344CB8AC3E}">
        <p14:creationId xmlns:p14="http://schemas.microsoft.com/office/powerpoint/2010/main" val="566449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C06F6C-1E0B-4B83-9BAA-F7ACB8B9F6CB}" type="datetimeFigureOut">
              <a:rPr lang="en-IN" smtClean="0"/>
              <a:t>03-02-2022</a:t>
            </a:fld>
            <a:endParaRPr lang="en-IN"/>
          </a:p>
        </p:txBody>
      </p:sp>
      <p:sp>
        <p:nvSpPr>
          <p:cNvPr id="6" name="Footer Placeholder 5"/>
          <p:cNvSpPr>
            <a:spLocks noGrp="1"/>
          </p:cNvSpPr>
          <p:nvPr>
            <p:ph type="ftr" sz="quarter" idx="11"/>
          </p:nvPr>
        </p:nvSpPr>
        <p:spPr/>
        <p:txBody>
          <a:bodyPr/>
          <a:lstStyle/>
          <a:p>
            <a:endParaRPr lang="en-IN"/>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65F89D0-7C32-40C8-A6DA-7D19447824EC}" type="slidenum">
              <a:rPr lang="en-IN" smtClean="0"/>
              <a:t>‹#›</a:t>
            </a:fld>
            <a:endParaRPr lang="en-IN"/>
          </a:p>
        </p:txBody>
      </p:sp>
    </p:spTree>
    <p:extLst>
      <p:ext uri="{BB962C8B-B14F-4D97-AF65-F5344CB8AC3E}">
        <p14:creationId xmlns:p14="http://schemas.microsoft.com/office/powerpoint/2010/main" val="3443477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AC06F6C-1E0B-4B83-9BAA-F7ACB8B9F6CB}"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65F89D0-7C32-40C8-A6DA-7D19447824EC}" type="slidenum">
              <a:rPr lang="en-IN" smtClean="0"/>
              <a:t>‹#›</a:t>
            </a:fld>
            <a:endParaRPr lang="en-IN"/>
          </a:p>
        </p:txBody>
      </p:sp>
    </p:spTree>
    <p:extLst>
      <p:ext uri="{BB962C8B-B14F-4D97-AF65-F5344CB8AC3E}">
        <p14:creationId xmlns:p14="http://schemas.microsoft.com/office/powerpoint/2010/main" val="2288663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AC06F6C-1E0B-4B83-9BAA-F7ACB8B9F6CB}"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65F89D0-7C32-40C8-A6DA-7D19447824EC}" type="slidenum">
              <a:rPr lang="en-IN" smtClean="0"/>
              <a:t>‹#›</a:t>
            </a:fld>
            <a:endParaRPr lang="en-IN"/>
          </a:p>
        </p:txBody>
      </p:sp>
    </p:spTree>
    <p:extLst>
      <p:ext uri="{BB962C8B-B14F-4D97-AF65-F5344CB8AC3E}">
        <p14:creationId xmlns:p14="http://schemas.microsoft.com/office/powerpoint/2010/main" val="3835776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C06F6C-1E0B-4B83-9BAA-F7ACB8B9F6CB}"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65F89D0-7C32-40C8-A6DA-7D19447824EC}" type="slidenum">
              <a:rPr lang="en-IN" smtClean="0"/>
              <a:t>‹#›</a:t>
            </a:fld>
            <a:endParaRPr lang="en-IN"/>
          </a:p>
        </p:txBody>
      </p:sp>
    </p:spTree>
    <p:extLst>
      <p:ext uri="{BB962C8B-B14F-4D97-AF65-F5344CB8AC3E}">
        <p14:creationId xmlns:p14="http://schemas.microsoft.com/office/powerpoint/2010/main" val="2150398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AC06F6C-1E0B-4B83-9BAA-F7ACB8B9F6CB}" type="datetimeFigureOut">
              <a:rPr lang="en-IN" smtClean="0"/>
              <a:t>03-02-2022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5F89D0-7C32-40C8-A6DA-7D19447824EC}" type="slidenum">
              <a:rPr lang="en-IN" smtClean="0"/>
              <a:t>‹#›</a:t>
            </a:fld>
            <a:endParaRPr lang="en-IN"/>
          </a:p>
        </p:txBody>
      </p:sp>
    </p:spTree>
    <p:extLst>
      <p:ext uri="{BB962C8B-B14F-4D97-AF65-F5344CB8AC3E}">
        <p14:creationId xmlns:p14="http://schemas.microsoft.com/office/powerpoint/2010/main" val="2398323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AC06F6C-1E0B-4B83-9BAA-F7ACB8B9F6CB}" type="datetimeFigureOut">
              <a:rPr lang="en-IN" smtClean="0"/>
              <a:t>03-02-2022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5F89D0-7C32-40C8-A6DA-7D19447824EC}" type="slidenum">
              <a:rPr lang="en-IN" smtClean="0"/>
              <a:t>‹#›</a:t>
            </a:fld>
            <a:endParaRPr lang="en-IN"/>
          </a:p>
        </p:txBody>
      </p:sp>
    </p:spTree>
    <p:extLst>
      <p:ext uri="{BB962C8B-B14F-4D97-AF65-F5344CB8AC3E}">
        <p14:creationId xmlns:p14="http://schemas.microsoft.com/office/powerpoint/2010/main" val="1131278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C06F6C-1E0B-4B83-9BAA-F7ACB8B9F6CB}"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5F89D0-7C32-40C8-A6DA-7D19447824EC}" type="slidenum">
              <a:rPr lang="en-IN" smtClean="0"/>
              <a:t>‹#›</a:t>
            </a:fld>
            <a:endParaRPr lang="en-IN"/>
          </a:p>
        </p:txBody>
      </p:sp>
    </p:spTree>
    <p:extLst>
      <p:ext uri="{BB962C8B-B14F-4D97-AF65-F5344CB8AC3E}">
        <p14:creationId xmlns:p14="http://schemas.microsoft.com/office/powerpoint/2010/main" val="20119823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C06F6C-1E0B-4B83-9BAA-F7ACB8B9F6CB}"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65F89D0-7C32-40C8-A6DA-7D19447824EC}" type="slidenum">
              <a:rPr lang="en-IN" smtClean="0"/>
              <a:t>‹#›</a:t>
            </a:fld>
            <a:endParaRPr lang="en-IN"/>
          </a:p>
        </p:txBody>
      </p:sp>
    </p:spTree>
    <p:extLst>
      <p:ext uri="{BB962C8B-B14F-4D97-AF65-F5344CB8AC3E}">
        <p14:creationId xmlns:p14="http://schemas.microsoft.com/office/powerpoint/2010/main" val="3509736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C06F6C-1E0B-4B83-9BAA-F7ACB8B9F6CB}"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5F89D0-7C32-40C8-A6DA-7D19447824EC}" type="slidenum">
              <a:rPr lang="en-IN" smtClean="0"/>
              <a:t>‹#›</a:t>
            </a:fld>
            <a:endParaRPr lang="en-IN"/>
          </a:p>
        </p:txBody>
      </p:sp>
    </p:spTree>
    <p:extLst>
      <p:ext uri="{BB962C8B-B14F-4D97-AF65-F5344CB8AC3E}">
        <p14:creationId xmlns:p14="http://schemas.microsoft.com/office/powerpoint/2010/main" val="2986824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C06F6C-1E0B-4B83-9BAA-F7ACB8B9F6CB}"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65F89D0-7C32-40C8-A6DA-7D19447824EC}" type="slidenum">
              <a:rPr lang="en-IN" smtClean="0"/>
              <a:t>‹#›</a:t>
            </a:fld>
            <a:endParaRPr lang="en-IN"/>
          </a:p>
        </p:txBody>
      </p:sp>
    </p:spTree>
    <p:extLst>
      <p:ext uri="{BB962C8B-B14F-4D97-AF65-F5344CB8AC3E}">
        <p14:creationId xmlns:p14="http://schemas.microsoft.com/office/powerpoint/2010/main" val="230497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C06F6C-1E0B-4B83-9BAA-F7ACB8B9F6CB}" type="datetimeFigureOut">
              <a:rPr lang="en-IN" smtClean="0"/>
              <a:t>03-02-2022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5F89D0-7C32-40C8-A6DA-7D19447824EC}" type="slidenum">
              <a:rPr lang="en-IN" smtClean="0"/>
              <a:t>‹#›</a:t>
            </a:fld>
            <a:endParaRPr lang="en-IN"/>
          </a:p>
        </p:txBody>
      </p:sp>
    </p:spTree>
    <p:extLst>
      <p:ext uri="{BB962C8B-B14F-4D97-AF65-F5344CB8AC3E}">
        <p14:creationId xmlns:p14="http://schemas.microsoft.com/office/powerpoint/2010/main" val="1103101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C06F6C-1E0B-4B83-9BAA-F7ACB8B9F6CB}" type="datetimeFigureOut">
              <a:rPr lang="en-IN" smtClean="0"/>
              <a:t>03-02-2022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5F89D0-7C32-40C8-A6DA-7D19447824EC}" type="slidenum">
              <a:rPr lang="en-IN" smtClean="0"/>
              <a:t>‹#›</a:t>
            </a:fld>
            <a:endParaRPr lang="en-IN"/>
          </a:p>
        </p:txBody>
      </p:sp>
    </p:spTree>
    <p:extLst>
      <p:ext uri="{BB962C8B-B14F-4D97-AF65-F5344CB8AC3E}">
        <p14:creationId xmlns:p14="http://schemas.microsoft.com/office/powerpoint/2010/main" val="2379036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C06F6C-1E0B-4B83-9BAA-F7ACB8B9F6CB}" type="datetimeFigureOut">
              <a:rPr lang="en-IN" smtClean="0"/>
              <a:t>03-02-2022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5F89D0-7C32-40C8-A6DA-7D19447824EC}" type="slidenum">
              <a:rPr lang="en-IN" smtClean="0"/>
              <a:t>‹#›</a:t>
            </a:fld>
            <a:endParaRPr lang="en-IN"/>
          </a:p>
        </p:txBody>
      </p:sp>
    </p:spTree>
    <p:extLst>
      <p:ext uri="{BB962C8B-B14F-4D97-AF65-F5344CB8AC3E}">
        <p14:creationId xmlns:p14="http://schemas.microsoft.com/office/powerpoint/2010/main" val="1294102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C06F6C-1E0B-4B83-9BAA-F7ACB8B9F6CB}" type="datetimeFigureOut">
              <a:rPr lang="en-IN" smtClean="0"/>
              <a:t>03-02-2022</a:t>
            </a:fld>
            <a:endParaRPr lang="en-IN"/>
          </a:p>
        </p:txBody>
      </p:sp>
      <p:sp>
        <p:nvSpPr>
          <p:cNvPr id="3" name="Footer Placeholder 2"/>
          <p:cNvSpPr>
            <a:spLocks noGrp="1"/>
          </p:cNvSpPr>
          <p:nvPr>
            <p:ph type="ftr" sz="quarter" idx="11"/>
          </p:nvPr>
        </p:nvSpPr>
        <p:spPr/>
        <p:txBody>
          <a:bodyPr/>
          <a:lstStyle/>
          <a:p>
            <a:endParaRPr lang="en-IN"/>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65F89D0-7C32-40C8-A6DA-7D19447824EC}" type="slidenum">
              <a:rPr lang="en-IN" smtClean="0"/>
              <a:t>‹#›</a:t>
            </a:fld>
            <a:endParaRPr lang="en-IN"/>
          </a:p>
        </p:txBody>
      </p:sp>
    </p:spTree>
    <p:extLst>
      <p:ext uri="{BB962C8B-B14F-4D97-AF65-F5344CB8AC3E}">
        <p14:creationId xmlns:p14="http://schemas.microsoft.com/office/powerpoint/2010/main" val="1531539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C06F6C-1E0B-4B83-9BAA-F7ACB8B9F6CB}" type="datetimeFigureOut">
              <a:rPr lang="en-IN" smtClean="0"/>
              <a:t>03-02-2022</a:t>
            </a:fld>
            <a:endParaRPr lang="en-IN"/>
          </a:p>
        </p:txBody>
      </p:sp>
      <p:sp>
        <p:nvSpPr>
          <p:cNvPr id="6" name="Footer Placeholder 5"/>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65F89D0-7C32-40C8-A6DA-7D19447824EC}" type="slidenum">
              <a:rPr lang="en-IN" smtClean="0"/>
              <a:t>‹#›</a:t>
            </a:fld>
            <a:endParaRPr lang="en-IN"/>
          </a:p>
        </p:txBody>
      </p:sp>
    </p:spTree>
    <p:extLst>
      <p:ext uri="{BB962C8B-B14F-4D97-AF65-F5344CB8AC3E}">
        <p14:creationId xmlns:p14="http://schemas.microsoft.com/office/powerpoint/2010/main" val="2994791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C06F6C-1E0B-4B83-9BAA-F7ACB8B9F6CB}" type="datetimeFigureOut">
              <a:rPr lang="en-IN" smtClean="0"/>
              <a:t>03-02-2022</a:t>
            </a:fld>
            <a:endParaRPr lang="en-IN"/>
          </a:p>
        </p:txBody>
      </p:sp>
      <p:sp>
        <p:nvSpPr>
          <p:cNvPr id="6" name="Footer Placeholder 5"/>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65F89D0-7C32-40C8-A6DA-7D19447824EC}" type="slidenum">
              <a:rPr lang="en-IN" smtClean="0"/>
              <a:t>‹#›</a:t>
            </a:fld>
            <a:endParaRPr lang="en-IN"/>
          </a:p>
        </p:txBody>
      </p:sp>
    </p:spTree>
    <p:extLst>
      <p:ext uri="{BB962C8B-B14F-4D97-AF65-F5344CB8AC3E}">
        <p14:creationId xmlns:p14="http://schemas.microsoft.com/office/powerpoint/2010/main" val="3372077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AC06F6C-1E0B-4B83-9BAA-F7ACB8B9F6CB}" type="datetimeFigureOut">
              <a:rPr lang="en-IN" smtClean="0"/>
              <a:t>03-02-2022</a:t>
            </a:fld>
            <a:endParaRPr lang="en-IN"/>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65F89D0-7C32-40C8-A6DA-7D19447824EC}" type="slidenum">
              <a:rPr lang="en-IN" smtClean="0"/>
              <a:t>‹#›</a:t>
            </a:fld>
            <a:endParaRPr lang="en-IN"/>
          </a:p>
        </p:txBody>
      </p:sp>
    </p:spTree>
    <p:extLst>
      <p:ext uri="{BB962C8B-B14F-4D97-AF65-F5344CB8AC3E}">
        <p14:creationId xmlns:p14="http://schemas.microsoft.com/office/powerpoint/2010/main" val="7561599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ackoverflow.com/questions/9745851/sudoku-gui-using-java"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hyperlink" Target="https://commons.wikimedia.org/wiki/File:SCIPY_2.svg" TargetMode="External"/><Relationship Id="rId5" Type="http://schemas.openxmlformats.org/officeDocument/2006/relationships/image" Target="../media/image5.png"/><Relationship Id="rId4" Type="http://schemas.openxmlformats.org/officeDocument/2006/relationships/hyperlink" Target="https://jalammar.github.io/Supercharging-android-apps-using-tensorflow/"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slideLayout" Target="../slideLayouts/slideLayout2.xml"/><Relationship Id="rId4"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F199-C446-44A6-8000-408893CF590C}"/>
              </a:ext>
            </a:extLst>
          </p:cNvPr>
          <p:cNvSpPr>
            <a:spLocks noGrp="1"/>
          </p:cNvSpPr>
          <p:nvPr>
            <p:ph type="ctrTitle"/>
          </p:nvPr>
        </p:nvSpPr>
        <p:spPr>
          <a:xfrm>
            <a:off x="1484243" y="560883"/>
            <a:ext cx="7177642" cy="3571388"/>
          </a:xfrm>
        </p:spPr>
        <p:txBody>
          <a:bodyPr/>
          <a:lstStyle/>
          <a:p>
            <a:endParaRPr lang="en-IN" dirty="0"/>
          </a:p>
        </p:txBody>
      </p:sp>
      <p:sp>
        <p:nvSpPr>
          <p:cNvPr id="3" name="Subtitle 2">
            <a:extLst>
              <a:ext uri="{FF2B5EF4-FFF2-40B4-BE49-F238E27FC236}">
                <a16:creationId xmlns:a16="http://schemas.microsoft.com/office/drawing/2014/main" id="{1FED3066-AAF6-4C57-92B7-687E3783ACC7}"/>
              </a:ext>
            </a:extLst>
          </p:cNvPr>
          <p:cNvSpPr>
            <a:spLocks noGrp="1"/>
          </p:cNvSpPr>
          <p:nvPr>
            <p:ph type="subTitle" idx="1"/>
          </p:nvPr>
        </p:nvSpPr>
        <p:spPr>
          <a:xfrm>
            <a:off x="1154955" y="4777379"/>
            <a:ext cx="8996210" cy="1519737"/>
          </a:xfrm>
        </p:spPr>
        <p:txBody>
          <a:bodyPr>
            <a:normAutofit/>
          </a:bodyPr>
          <a:lstStyle/>
          <a:p>
            <a:pPr algn="r"/>
            <a:r>
              <a:rPr lang="en-US" sz="3200" b="1" u="sng" dirty="0">
                <a:solidFill>
                  <a:srgbClr val="00B0F0"/>
                </a:solidFill>
              </a:rPr>
              <a:t>SUDOKU SOLVER Using backtrack</a:t>
            </a:r>
            <a:r>
              <a:rPr lang="en-US" sz="3200" b="1" dirty="0">
                <a:solidFill>
                  <a:srgbClr val="00B0F0"/>
                </a:solidFill>
              </a:rPr>
              <a:t>		</a:t>
            </a:r>
          </a:p>
          <a:p>
            <a:pPr algn="r"/>
            <a:r>
              <a:rPr lang="en-US" sz="1300" b="1" dirty="0">
                <a:solidFill>
                  <a:srgbClr val="00B0F0"/>
                </a:solidFill>
              </a:rPr>
              <a:t>Name : Krishnam Upadhyay</a:t>
            </a:r>
          </a:p>
          <a:p>
            <a:pPr algn="r"/>
            <a:r>
              <a:rPr lang="en-US" sz="1300" b="1" dirty="0">
                <a:solidFill>
                  <a:srgbClr val="00B0F0"/>
                </a:solidFill>
              </a:rPr>
              <a:t>Roll No: tycs64</a:t>
            </a:r>
          </a:p>
          <a:p>
            <a:pPr algn="ctr"/>
            <a:endParaRPr lang="en-US" sz="3200" b="1" dirty="0">
              <a:solidFill>
                <a:srgbClr val="00B0F0"/>
              </a:solidFill>
            </a:endParaRPr>
          </a:p>
          <a:p>
            <a:pPr algn="ctr"/>
            <a:endParaRPr lang="en-IN" sz="3200" b="1" u="sng" dirty="0">
              <a:solidFill>
                <a:srgbClr val="00B0F0"/>
              </a:solidFill>
            </a:endParaRPr>
          </a:p>
        </p:txBody>
      </p:sp>
      <p:pic>
        <p:nvPicPr>
          <p:cNvPr id="5" name="Picture 4">
            <a:extLst>
              <a:ext uri="{FF2B5EF4-FFF2-40B4-BE49-F238E27FC236}">
                <a16:creationId xmlns:a16="http://schemas.microsoft.com/office/drawing/2014/main" id="{6F438824-A911-462D-977A-02C23199088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599" y="1154802"/>
            <a:ext cx="10866783" cy="3514725"/>
          </a:xfrm>
          <a:prstGeom prst="rect">
            <a:avLst/>
          </a:prstGeom>
        </p:spPr>
      </p:pic>
    </p:spTree>
    <p:extLst>
      <p:ext uri="{BB962C8B-B14F-4D97-AF65-F5344CB8AC3E}">
        <p14:creationId xmlns:p14="http://schemas.microsoft.com/office/powerpoint/2010/main" val="3894250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5BEF2-B4C7-49F7-AA72-AB6303D9AF5F}"/>
              </a:ext>
            </a:extLst>
          </p:cNvPr>
          <p:cNvSpPr>
            <a:spLocks noGrp="1"/>
          </p:cNvSpPr>
          <p:nvPr>
            <p:ph type="title"/>
          </p:nvPr>
        </p:nvSpPr>
        <p:spPr/>
        <p:txBody>
          <a:bodyPr/>
          <a:lstStyle/>
          <a:p>
            <a:r>
              <a:rPr lang="en-US" b="1" dirty="0"/>
              <a:t>OVERVIEW</a:t>
            </a:r>
            <a:endParaRPr lang="en-IN" b="1" dirty="0"/>
          </a:p>
        </p:txBody>
      </p:sp>
      <p:sp>
        <p:nvSpPr>
          <p:cNvPr id="3" name="Content Placeholder 2">
            <a:extLst>
              <a:ext uri="{FF2B5EF4-FFF2-40B4-BE49-F238E27FC236}">
                <a16:creationId xmlns:a16="http://schemas.microsoft.com/office/drawing/2014/main" id="{3297A2DD-548B-43C9-9526-1D7DDB9F02FF}"/>
              </a:ext>
            </a:extLst>
          </p:cNvPr>
          <p:cNvSpPr>
            <a:spLocks noGrp="1"/>
          </p:cNvSpPr>
          <p:nvPr>
            <p:ph idx="1"/>
          </p:nvPr>
        </p:nvSpPr>
        <p:spPr/>
        <p:txBody>
          <a:bodyPr/>
          <a:lstStyle/>
          <a:p>
            <a:r>
              <a:rPr lang="en-US" i="0" dirty="0">
                <a:solidFill>
                  <a:srgbClr val="2A2A2A"/>
                </a:solidFill>
                <a:effectLst/>
                <a:latin typeface="Calibri" panose="020F0502020204030204" pitchFamily="34" charset="0"/>
                <a:cs typeface="Calibri" panose="020F0502020204030204" pitchFamily="34" charset="0"/>
              </a:rPr>
              <a:t>Sudoku is one of the most popular puzzle of all time. The goal of Sudoku is to fill 9x9 grid such that each row, each column and 3x3 grid contains all of the digits between 1 to 9</a:t>
            </a:r>
            <a:r>
              <a:rPr lang="en-US" b="1" i="0" dirty="0">
                <a:solidFill>
                  <a:srgbClr val="2A2A2A"/>
                </a:solidFill>
                <a:effectLst/>
                <a:latin typeface="Open Sans" panose="020B0606030504020204" pitchFamily="34" charset="0"/>
              </a:rPr>
              <a:t>.</a:t>
            </a:r>
          </a:p>
          <a:p>
            <a:r>
              <a:rPr lang="en-US" i="0" dirty="0">
                <a:solidFill>
                  <a:srgbClr val="2A2A2A"/>
                </a:solidFill>
                <a:effectLst/>
                <a:latin typeface="Calibri" panose="020F0502020204030204" pitchFamily="34" charset="0"/>
                <a:cs typeface="Calibri" panose="020F0502020204030204" pitchFamily="34" charset="0"/>
              </a:rPr>
              <a:t>Sudoku Solver is the collection of very basic image processing techniques. A very good way to start is the OpenCV library which can be compiled on almost all the platforms. </a:t>
            </a:r>
          </a:p>
          <a:p>
            <a:endParaRPr lang="en-US" i="0" dirty="0">
              <a:solidFill>
                <a:srgbClr val="2A2A2A"/>
              </a:solidFill>
              <a:effectLst/>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4187125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0610-911E-4407-82B6-8AF4A0A57346}"/>
              </a:ext>
            </a:extLst>
          </p:cNvPr>
          <p:cNvSpPr>
            <a:spLocks noGrp="1"/>
          </p:cNvSpPr>
          <p:nvPr>
            <p:ph type="title"/>
          </p:nvPr>
        </p:nvSpPr>
        <p:spPr/>
        <p:txBody>
          <a:bodyPr/>
          <a:lstStyle/>
          <a:p>
            <a:r>
              <a:rPr lang="en-IN" b="1" i="0" dirty="0">
                <a:solidFill>
                  <a:schemeClr val="bg1"/>
                </a:solidFill>
                <a:effectLst/>
                <a:cs typeface="Calibri" panose="020F0502020204030204" pitchFamily="34" charset="0"/>
              </a:rPr>
              <a:t>PRE-REQUISITES OF THE PROJECT</a:t>
            </a:r>
            <a:endParaRPr lang="en-IN" dirty="0">
              <a:solidFill>
                <a:schemeClr val="bg1"/>
              </a:solidFill>
              <a:cs typeface="Calibri" panose="020F0502020204030204" pitchFamily="34" charset="0"/>
            </a:endParaRPr>
          </a:p>
        </p:txBody>
      </p:sp>
      <p:sp>
        <p:nvSpPr>
          <p:cNvPr id="3" name="Content Placeholder 2">
            <a:extLst>
              <a:ext uri="{FF2B5EF4-FFF2-40B4-BE49-F238E27FC236}">
                <a16:creationId xmlns:a16="http://schemas.microsoft.com/office/drawing/2014/main" id="{F01EBADD-3F0A-41E5-A9F1-7F9489AF2D06}"/>
              </a:ext>
            </a:extLst>
          </p:cNvPr>
          <p:cNvSpPr>
            <a:spLocks noGrp="1"/>
          </p:cNvSpPr>
          <p:nvPr>
            <p:ph idx="1"/>
          </p:nvPr>
        </p:nvSpPr>
        <p:spPr/>
        <p:txBody>
          <a:bodyPr/>
          <a:lstStyle/>
          <a:p>
            <a:r>
              <a:rPr lang="en-IN" b="1" i="0" dirty="0">
                <a:solidFill>
                  <a:srgbClr val="3F3F3F"/>
                </a:solidFill>
                <a:effectLst/>
                <a:latin typeface="Open Sans" panose="020B0606030504020204" pitchFamily="34" charset="0"/>
              </a:rPr>
              <a:t>PYTHON PROGRAMMING LANGUAGE</a:t>
            </a:r>
          </a:p>
          <a:p>
            <a:r>
              <a:rPr lang="en-US" b="1" i="0" dirty="0">
                <a:solidFill>
                  <a:srgbClr val="3F3F3F"/>
                </a:solidFill>
                <a:effectLst/>
                <a:latin typeface="Open Sans" panose="020B0606030504020204" pitchFamily="34" charset="0"/>
              </a:rPr>
              <a:t>OPENCV LIBRARY, TENSORFLOW , SCI-PY AND KERAS AND IMAGE PROCESSING TECHNIQUES</a:t>
            </a:r>
            <a:endParaRPr lang="en-IN" b="1" dirty="0">
              <a:solidFill>
                <a:srgbClr val="3F3F3F"/>
              </a:solidFill>
              <a:latin typeface="Open Sans" panose="020B0606030504020204" pitchFamily="34" charset="0"/>
            </a:endParaRPr>
          </a:p>
          <a:p>
            <a:r>
              <a:rPr lang="en-IN" b="1" i="0" dirty="0">
                <a:solidFill>
                  <a:srgbClr val="3F3F3F"/>
                </a:solidFill>
                <a:effectLst/>
                <a:latin typeface="Open Sans" panose="020B0606030504020204" pitchFamily="34" charset="0"/>
              </a:rPr>
              <a:t> DEEP LEARNING.</a:t>
            </a:r>
          </a:p>
          <a:p>
            <a:endParaRPr lang="en-IN" dirty="0"/>
          </a:p>
        </p:txBody>
      </p:sp>
      <p:pic>
        <p:nvPicPr>
          <p:cNvPr id="6" name="Picture 5">
            <a:extLst>
              <a:ext uri="{FF2B5EF4-FFF2-40B4-BE49-F238E27FC236}">
                <a16:creationId xmlns:a16="http://schemas.microsoft.com/office/drawing/2014/main" id="{27672E0B-49AA-491B-BF7E-8169304CC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7396" y="4586339"/>
            <a:ext cx="2898084" cy="1433461"/>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8" name="Picture 7">
            <a:extLst>
              <a:ext uri="{FF2B5EF4-FFF2-40B4-BE49-F238E27FC236}">
                <a16:creationId xmlns:a16="http://schemas.microsoft.com/office/drawing/2014/main" id="{8BD856A6-12FC-4063-A86E-A0D666AF12B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43057" y="4586339"/>
            <a:ext cx="2764339" cy="1433461"/>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pic>
        <p:nvPicPr>
          <p:cNvPr id="11" name="Picture 10">
            <a:extLst>
              <a:ext uri="{FF2B5EF4-FFF2-40B4-BE49-F238E27FC236}">
                <a16:creationId xmlns:a16="http://schemas.microsoft.com/office/drawing/2014/main" id="{31140DB0-527C-4299-87F5-89D0A9A9356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275633" y="4341382"/>
            <a:ext cx="2185313" cy="2185313"/>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spTree>
    <p:extLst>
      <p:ext uri="{BB962C8B-B14F-4D97-AF65-F5344CB8AC3E}">
        <p14:creationId xmlns:p14="http://schemas.microsoft.com/office/powerpoint/2010/main" val="393870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26A10-C0FF-495D-9155-86E61810757A}"/>
              </a:ext>
            </a:extLst>
          </p:cNvPr>
          <p:cNvSpPr>
            <a:spLocks noGrp="1"/>
          </p:cNvSpPr>
          <p:nvPr>
            <p:ph type="title"/>
          </p:nvPr>
        </p:nvSpPr>
        <p:spPr>
          <a:xfrm>
            <a:off x="1154954" y="838200"/>
            <a:ext cx="8761413" cy="787400"/>
          </a:xfrm>
        </p:spPr>
        <p:txBody>
          <a:bodyPr/>
          <a:lstStyle/>
          <a:p>
            <a:r>
              <a:rPr lang="en-IN" b="1" i="0" dirty="0">
                <a:effectLst/>
                <a:cs typeface="Calibri" panose="020F0502020204030204" pitchFamily="34" charset="0"/>
              </a:rPr>
              <a:t>SOLUTION COMPUTATION USING GREEDY BEST-FIRST-SEARCH ALGORITHMS</a:t>
            </a:r>
            <a:endParaRPr lang="en-IN" dirty="0">
              <a:cs typeface="Calibri" panose="020F0502020204030204" pitchFamily="34" charset="0"/>
            </a:endParaRPr>
          </a:p>
        </p:txBody>
      </p:sp>
      <p:sp>
        <p:nvSpPr>
          <p:cNvPr id="3" name="Content Placeholder 2">
            <a:extLst>
              <a:ext uri="{FF2B5EF4-FFF2-40B4-BE49-F238E27FC236}">
                <a16:creationId xmlns:a16="http://schemas.microsoft.com/office/drawing/2014/main" id="{04D634F9-1676-418E-9739-EB3F84F3EE57}"/>
              </a:ext>
            </a:extLst>
          </p:cNvPr>
          <p:cNvSpPr>
            <a:spLocks noGrp="1"/>
          </p:cNvSpPr>
          <p:nvPr>
            <p:ph idx="1"/>
          </p:nvPr>
        </p:nvSpPr>
        <p:spPr/>
        <p:txBody>
          <a:bodyPr>
            <a:normAutofit/>
          </a:bodyPr>
          <a:lstStyle/>
          <a:p>
            <a:r>
              <a:rPr lang="en-IN" sz="1800" dirty="0">
                <a:solidFill>
                  <a:srgbClr val="24292F"/>
                </a:solidFill>
                <a:effectLst/>
                <a:latin typeface="Calibri Light" panose="020F0302020204030204" pitchFamily="34" charset="0"/>
                <a:ea typeface="Times New Roman" panose="02020603050405020304" pitchFamily="18" charset="0"/>
              </a:rPr>
              <a:t>The Sudoku puzzle is solved Using Greedy Best First Search Algorithms</a:t>
            </a:r>
            <a:endParaRPr lang="en-US" b="1" dirty="0">
              <a:solidFill>
                <a:srgbClr val="3F3F3F"/>
              </a:solidFill>
              <a:latin typeface="Open Sans" panose="020B0606030504020204" pitchFamily="34" charset="0"/>
            </a:endParaRPr>
          </a:p>
          <a:p>
            <a:r>
              <a:rPr lang="en-IN" sz="1800" dirty="0">
                <a:solidFill>
                  <a:srgbClr val="24292F"/>
                </a:solidFill>
                <a:effectLst/>
                <a:latin typeface="Calibri Light" panose="020F0302020204030204" pitchFamily="34" charset="0"/>
                <a:ea typeface="Times New Roman" panose="02020603050405020304" pitchFamily="18" charset="0"/>
              </a:rPr>
              <a:t>This algorithm – an optimized version of the naïve Backtracking Algorithm - chooses the cell with the least number of possibilities to search next, (instead of picking the next cell from top to bottom, left to right</a:t>
            </a:r>
            <a:r>
              <a:rPr lang="en-US" b="1" dirty="0">
                <a:solidFill>
                  <a:srgbClr val="3F3F3F"/>
                </a:solidFill>
                <a:latin typeface="Open Sans" panose="020B0606030504020204" pitchFamily="34" charset="0"/>
              </a:rPr>
              <a:t>. </a:t>
            </a:r>
          </a:p>
          <a:p>
            <a:r>
              <a:rPr lang="en-IN" sz="1800" dirty="0">
                <a:solidFill>
                  <a:srgbClr val="24292F"/>
                </a:solidFill>
                <a:effectLst/>
                <a:latin typeface="Calibri Light" panose="020F0302020204030204" pitchFamily="34" charset="0"/>
                <a:ea typeface="Times New Roman" panose="02020603050405020304" pitchFamily="18" charset="0"/>
              </a:rPr>
              <a:t>This greedy heuristic increases the efficiency of  the program substantially as it reduces the branching factor.</a:t>
            </a:r>
          </a:p>
          <a:p>
            <a:r>
              <a:rPr lang="en-IN" sz="1800" u="none" strike="noStrike" dirty="0">
                <a:solidFill>
                  <a:srgbClr val="24292F"/>
                </a:solidFill>
                <a:effectLst/>
                <a:uFill>
                  <a:solidFill>
                    <a:srgbClr val="000000"/>
                  </a:solidFill>
                </a:uFill>
                <a:latin typeface="Calibri Light" panose="020F0302020204030204" pitchFamily="34" charset="0"/>
                <a:ea typeface="Times New Roman" panose="02020603050405020304" pitchFamily="18" charset="0"/>
                <a:cs typeface="Arial" panose="020B0604020202020204" pitchFamily="34" charset="0"/>
              </a:rPr>
              <a:t>It can solve any Sudoku puzzle with an average time less than 2 minute(for low end devices) and 2 second for high end which is good for a Real time Application.</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556843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58F7-8FB1-4CA3-BFF2-1E7A04BD6CED}"/>
              </a:ext>
            </a:extLst>
          </p:cNvPr>
          <p:cNvSpPr>
            <a:spLocks noGrp="1"/>
          </p:cNvSpPr>
          <p:nvPr>
            <p:ph type="title"/>
          </p:nvPr>
        </p:nvSpPr>
        <p:spPr/>
        <p:txBody>
          <a:bodyPr/>
          <a:lstStyle/>
          <a:p>
            <a:r>
              <a:rPr lang="en-US" b="1" dirty="0"/>
              <a:t>Demo of the project</a:t>
            </a:r>
            <a:endParaRPr lang="en-IN" b="1" dirty="0"/>
          </a:p>
        </p:txBody>
      </p:sp>
      <p:pic>
        <p:nvPicPr>
          <p:cNvPr id="4" name="20220202194207_Trim">
            <a:hlinkClick r:id="" action="ppaction://media"/>
            <a:extLst>
              <a:ext uri="{FF2B5EF4-FFF2-40B4-BE49-F238E27FC236}">
                <a16:creationId xmlns:a16="http://schemas.microsoft.com/office/drawing/2014/main" id="{A23804DE-7BA4-4674-A2D4-FC678BF4A3E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31305" y="2383459"/>
            <a:ext cx="5486399" cy="4017341"/>
          </a:xfrm>
          <a:prstGeom prst="roundRect">
            <a:avLst/>
          </a:prstGeom>
        </p:spPr>
      </p:pic>
      <p:pic>
        <p:nvPicPr>
          <p:cNvPr id="5" name="20220202194207_Trim (2)">
            <a:hlinkClick r:id="" action="ppaction://media"/>
            <a:extLst>
              <a:ext uri="{FF2B5EF4-FFF2-40B4-BE49-F238E27FC236}">
                <a16:creationId xmlns:a16="http://schemas.microsoft.com/office/drawing/2014/main" id="{63D872BE-53C8-4F6D-85DB-A8C8219F2B87}"/>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976731" y="2383460"/>
            <a:ext cx="4890052" cy="4006963"/>
          </a:xfrm>
          <a:prstGeom prst="roundRect">
            <a:avLst/>
          </a:prstGeom>
        </p:spPr>
      </p:pic>
    </p:spTree>
    <p:extLst>
      <p:ext uri="{BB962C8B-B14F-4D97-AF65-F5344CB8AC3E}">
        <p14:creationId xmlns:p14="http://schemas.microsoft.com/office/powerpoint/2010/main" val="239501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0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42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docProps/app.xml><?xml version="1.0" encoding="utf-8"?>
<Properties xmlns="http://schemas.openxmlformats.org/officeDocument/2006/extended-properties" xmlns:vt="http://schemas.openxmlformats.org/officeDocument/2006/docPropsVTypes">
  <Template>Ion Boardroom</Template>
  <TotalTime>692</TotalTime>
  <Words>225</Words>
  <Application>Microsoft Office PowerPoint</Application>
  <PresentationFormat>Widescreen</PresentationFormat>
  <Paragraphs>16</Paragraphs>
  <Slides>5</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vt:lpstr>
      <vt:lpstr>Calibri Light</vt:lpstr>
      <vt:lpstr>Century Gothic</vt:lpstr>
      <vt:lpstr>Open Sans</vt:lpstr>
      <vt:lpstr>Wingdings 3</vt:lpstr>
      <vt:lpstr>Ion Boardroom</vt:lpstr>
      <vt:lpstr>PowerPoint Presentation</vt:lpstr>
      <vt:lpstr>OVERVIEW</vt:lpstr>
      <vt:lpstr>PRE-REQUISITES OF THE PROJECT</vt:lpstr>
      <vt:lpstr>SOLUTION COMPUTATION USING GREEDY BEST-FIRST-SEARCH ALGORITHMS</vt:lpstr>
      <vt:lpstr>Demo of the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pal</dc:creator>
  <cp:lastModifiedBy>upadhyaykrishnam21@gmail.com</cp:lastModifiedBy>
  <cp:revision>6</cp:revision>
  <dcterms:created xsi:type="dcterms:W3CDTF">2022-02-02T08:40:59Z</dcterms:created>
  <dcterms:modified xsi:type="dcterms:W3CDTF">2022-02-03T10:23:42Z</dcterms:modified>
</cp:coreProperties>
</file>